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57" r:id="rId2"/>
    <p:sldId id="353" r:id="rId3"/>
    <p:sldId id="358" r:id="rId4"/>
    <p:sldId id="258" r:id="rId5"/>
    <p:sldId id="359" r:id="rId6"/>
    <p:sldId id="323" r:id="rId7"/>
    <p:sldId id="368" r:id="rId8"/>
    <p:sldId id="324" r:id="rId9"/>
    <p:sldId id="362" r:id="rId10"/>
    <p:sldId id="363" r:id="rId11"/>
    <p:sldId id="369" r:id="rId12"/>
    <p:sldId id="325" r:id="rId13"/>
    <p:sldId id="364" r:id="rId14"/>
    <p:sldId id="344" r:id="rId15"/>
    <p:sldId id="36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4"/>
    <p:restoredTop sz="94658"/>
  </p:normalViewPr>
  <p:slideViewPr>
    <p:cSldViewPr snapToGrid="0" snapToObjects="1">
      <p:cViewPr varScale="1">
        <p:scale>
          <a:sx n="133" d="100"/>
          <a:sy n="133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59A51-A318-C44A-BD89-E1F2D948AB5E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1ACED-5028-094F-8A3B-E694A574B7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1298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1ACED-5028-094F-8A3B-E694A574B75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8825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52A83-0E9A-9E47-9C87-3576D0C94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82E831-F20D-6143-B120-5B943BE03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13E301-EDAA-494D-B1FE-17DD95DEC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E8DC5E-F881-834F-8488-9C4942A7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1CA2EF-5646-4347-B91B-86CC1F37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7010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3AC73-4925-A54B-9E5D-7FB78174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1F95E6-632B-E446-8A09-253128475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E305E2-1564-8449-B22E-23291B9E4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B5B89F-B8C8-A64C-9F4C-4A1CE397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3E7816-BC6C-BA47-930C-673B629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1733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F7E8D64-6D0D-B44C-ABA5-A3F3910381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302D65-543F-2946-994D-3EE6F1180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60FD3D-217E-6B48-BEFE-826FE527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2A7395-4E82-5648-8960-DF5C1B509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109C7-2935-9342-AEF5-306DEAD7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896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36BF3-851A-0E4A-98DD-D44089991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D51918-6F4B-9741-9B17-E53C49A25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B8BCF6-3503-FD42-95F0-0851EB1F0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9A937C-F1CC-714E-8943-B7FD385E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561AED-BD08-4741-930A-F41CE67C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95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3D1FB-9A2C-9141-8B1B-8F0F1B6B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EF87F0-D3AF-424C-8C83-2C4EED437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26EDD7-73A5-F447-B5F2-E9117CC91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32C529-0C8C-2640-A092-7D453C01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E23909-8011-3544-BC8D-5FF8522FB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614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8EA3B-A308-1043-8445-1EEE29F5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E32CAF-FCFE-7042-9C35-1CE6DB693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22FA66-86DD-CD47-A84D-D0DDEB85C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95EF50-572F-E247-B6E3-25AD6486B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75DE65-6062-0742-AC4B-DDA71E7E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4DCEBF-7A71-FE41-8A65-1153ECE27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865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F3E3F-FF07-2E44-AC8B-83F395BF6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CE73C1-5F88-024B-80DC-EA2BEBD31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20FF9A-9500-9649-96C2-7F41D963F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58E266-91A2-E84E-B042-F72E0AB91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0145020-CE83-E640-962F-A37C4B8AD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57F53E1-013F-6343-879B-C6BDA515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E601D2D-3E53-A249-A46A-F6A654A8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FA12896-7C64-0247-BE01-ABD920D7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1994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4BED6-2763-5A40-9987-E8503807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C0A442-97FD-9B4A-A0E4-8A8F087D9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60C988-CF67-B440-B3E6-A7981714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02D1CA-801B-944A-BAE3-4F46B258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801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2A2063-55E8-AD49-A1ED-8D8167D85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A08061-4C71-1E4C-BB3F-B54E4397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DDB255-9968-644A-ACA5-E93907CA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0475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D401A-C693-BA41-B5A4-A3FB1A6A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916E3A-1CB7-764A-AD21-16319B8C2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4649A7-191B-3D4F-B217-507D36CA8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A82A68-4728-5B4A-8463-B856F2F0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97016A-A65C-7E48-953C-B50610A5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4E27CD-F20C-3842-AB0E-43D1633E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714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744C6-F19F-E743-8BBB-9EBBB267B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AE04FB9-4D4A-F342-B810-87B02A7B3F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A2077C-6359-474E-82CA-4C34A13D4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217C87-6FDE-8449-B60D-310A4C522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043CCE-BF7A-4E44-BEF8-37CF49437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B7D149-C514-0C4C-B8A1-49C35637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75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89BD65-3F18-8A4A-B4BF-E10DD7AE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C53B17-E04F-7441-9258-DB35502D2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E7361C-C2DF-F744-A0C0-4D04056B6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EBC548-003A-F244-88C9-1A351B131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9B0D49-B929-DF4E-8A3E-87D4B31D8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29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lesscss.org/" TargetMode="External"/><Relationship Id="rId13" Type="http://schemas.openxmlformats.org/officeDocument/2006/relationships/hyperlink" Target="https://spring.io/" TargetMode="External"/><Relationship Id="rId18" Type="http://schemas.openxmlformats.org/officeDocument/2006/relationships/hyperlink" Target="https://redis.io/" TargetMode="External"/><Relationship Id="rId3" Type="http://schemas.openxmlformats.org/officeDocument/2006/relationships/hyperlink" Target="https://reactjs.org/" TargetMode="External"/><Relationship Id="rId7" Type="http://schemas.openxmlformats.org/officeDocument/2006/relationships/hyperlink" Target="http://es6.ruanyifeng.com/" TargetMode="External"/><Relationship Id="rId12" Type="http://schemas.openxmlformats.org/officeDocument/2006/relationships/image" Target="../media/image8.png"/><Relationship Id="rId17" Type="http://schemas.openxmlformats.org/officeDocument/2006/relationships/hyperlink" Target="https://spring.io/projects/spring-boot" TargetMode="External"/><Relationship Id="rId2" Type="http://schemas.openxmlformats.org/officeDocument/2006/relationships/image" Target="../media/image7.png"/><Relationship Id="rId16" Type="http://schemas.openxmlformats.org/officeDocument/2006/relationships/hyperlink" Target="https://www.java.com/zh_CN/" TargetMode="External"/><Relationship Id="rId20" Type="http://schemas.openxmlformats.org/officeDocument/2006/relationships/hyperlink" Target="http://www.wangeditor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abeljs.io/" TargetMode="External"/><Relationship Id="rId11" Type="http://schemas.openxmlformats.org/officeDocument/2006/relationships/hyperlink" Target="https://eslint.org/" TargetMode="External"/><Relationship Id="rId5" Type="http://schemas.openxmlformats.org/officeDocument/2006/relationships/hyperlink" Target="https://webpack.js.org/" TargetMode="External"/><Relationship Id="rId15" Type="http://schemas.openxmlformats.org/officeDocument/2006/relationships/hyperlink" Target="https://github.com/mybatis" TargetMode="External"/><Relationship Id="rId10" Type="http://schemas.openxmlformats.org/officeDocument/2006/relationships/hyperlink" Target="https://ant.design/docs/react/introduce-cn" TargetMode="External"/><Relationship Id="rId19" Type="http://schemas.openxmlformats.org/officeDocument/2006/relationships/hyperlink" Target="https://developer.mozilla.org/zh-CN/docs/Web/API/Fetch_API/Using_Fetch" TargetMode="External"/><Relationship Id="rId4" Type="http://schemas.openxmlformats.org/officeDocument/2006/relationships/hyperlink" Target="https://redux.js.org/" TargetMode="External"/><Relationship Id="rId9" Type="http://schemas.openxmlformats.org/officeDocument/2006/relationships/hyperlink" Target="https://reacttraining.com/react-router/" TargetMode="External"/><Relationship Id="rId14" Type="http://schemas.openxmlformats.org/officeDocument/2006/relationships/hyperlink" Target="https://spring.io/projects/spring-framework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: 空心 19">
            <a:extLst>
              <a:ext uri="{FF2B5EF4-FFF2-40B4-BE49-F238E27FC236}">
                <a16:creationId xmlns:a16="http://schemas.microsoft.com/office/drawing/2014/main" id="{C64F496B-641B-46F3-9560-EEB05AA71EBB}"/>
              </a:ext>
            </a:extLst>
          </p:cNvPr>
          <p:cNvSpPr/>
          <p:nvPr/>
        </p:nvSpPr>
        <p:spPr>
          <a:xfrm>
            <a:off x="-1869948" y="-868299"/>
            <a:ext cx="8594598" cy="859459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0F6ABF2-6B8A-4F91-878D-7AD8145DFD3D}"/>
              </a:ext>
            </a:extLst>
          </p:cNvPr>
          <p:cNvCxnSpPr>
            <a:cxnSpLocks/>
          </p:cNvCxnSpPr>
          <p:nvPr/>
        </p:nvCxnSpPr>
        <p:spPr>
          <a:xfrm>
            <a:off x="10607778" y="5274066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89F0A6E-1828-4C8F-BD67-2C167C501D67}"/>
              </a:ext>
            </a:extLst>
          </p:cNvPr>
          <p:cNvSpPr txBox="1"/>
          <p:nvPr/>
        </p:nvSpPr>
        <p:spPr>
          <a:xfrm>
            <a:off x="9985599" y="5396287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开题时间</a:t>
            </a:r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E3EC71E-035C-4A82-964D-8C2D2E9C4071}"/>
              </a:ext>
            </a:extLst>
          </p:cNvPr>
          <p:cNvSpPr txBox="1"/>
          <p:nvPr/>
        </p:nvSpPr>
        <p:spPr>
          <a:xfrm>
            <a:off x="9693852" y="5857952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2020.01.10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8" name="圆: 空心 27">
            <a:extLst>
              <a:ext uri="{FF2B5EF4-FFF2-40B4-BE49-F238E27FC236}">
                <a16:creationId xmlns:a16="http://schemas.microsoft.com/office/drawing/2014/main" id="{076D3459-F9F1-41B4-B63F-D71620DE9B7B}"/>
              </a:ext>
            </a:extLst>
          </p:cNvPr>
          <p:cNvSpPr/>
          <p:nvPr/>
        </p:nvSpPr>
        <p:spPr>
          <a:xfrm>
            <a:off x="10275950" y="-956780"/>
            <a:ext cx="2900299" cy="2900299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6AA03B-9682-EE47-AC30-B9F5BC28B610}"/>
              </a:ext>
            </a:extLst>
          </p:cNvPr>
          <p:cNvSpPr/>
          <p:nvPr/>
        </p:nvSpPr>
        <p:spPr>
          <a:xfrm>
            <a:off x="281732" y="2074917"/>
            <a:ext cx="482375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CUIT-ACM </a:t>
            </a:r>
            <a:r>
              <a:rPr lang="zh-CN" altLang="en-US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微信公众号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E17983-8FB1-F948-8D64-C10B71BE7DEC}"/>
              </a:ext>
            </a:extLst>
          </p:cNvPr>
          <p:cNvSpPr txBox="1"/>
          <p:nvPr/>
        </p:nvSpPr>
        <p:spPr>
          <a:xfrm>
            <a:off x="7911101" y="1870213"/>
            <a:ext cx="323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指导老师</a:t>
            </a:r>
            <a:r>
              <a:rPr kumimoji="1" lang="en-US" altLang="zh-CN" sz="2800" dirty="0"/>
              <a:t>: </a:t>
            </a:r>
            <a:r>
              <a:rPr kumimoji="1" lang="zh-CN" altLang="en-US" sz="2800" dirty="0"/>
              <a:t>王嘉韵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647FF6-51AB-6447-A794-A85278B1E89B}"/>
              </a:ext>
            </a:extLst>
          </p:cNvPr>
          <p:cNvSpPr txBox="1"/>
          <p:nvPr/>
        </p:nvSpPr>
        <p:spPr>
          <a:xfrm>
            <a:off x="7911101" y="2822527"/>
            <a:ext cx="323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汇报人</a:t>
            </a:r>
            <a:r>
              <a:rPr kumimoji="1" lang="en-US" altLang="zh-CN" sz="2800" dirty="0"/>
              <a:t>: </a:t>
            </a:r>
            <a:r>
              <a:rPr kumimoji="1" lang="zh-CN" altLang="en-US" sz="2800" dirty="0"/>
              <a:t>谢仁义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F3086A9-9E11-FA48-AA85-AFCD6DFD4990}"/>
              </a:ext>
            </a:extLst>
          </p:cNvPr>
          <p:cNvSpPr txBox="1"/>
          <p:nvPr/>
        </p:nvSpPr>
        <p:spPr>
          <a:xfrm>
            <a:off x="7951656" y="3639125"/>
            <a:ext cx="323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学号</a:t>
            </a:r>
            <a:r>
              <a:rPr kumimoji="1" lang="en-US" altLang="zh-CN" sz="2800" dirty="0"/>
              <a:t>: 2016081187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69187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973E7F5-7C1A-A747-B3CC-26990DF4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826"/>
            <a:ext cx="4101919" cy="13694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0FCECF-6263-6649-A216-495DA5B04178}"/>
              </a:ext>
            </a:extLst>
          </p:cNvPr>
          <p:cNvSpPr txBox="1"/>
          <p:nvPr/>
        </p:nvSpPr>
        <p:spPr>
          <a:xfrm>
            <a:off x="257893" y="2830286"/>
            <a:ext cx="5310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框架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3"/>
              </a:rPr>
              <a:t>react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状态管理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4"/>
              </a:rPr>
              <a:t>redux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打包软件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5"/>
              </a:rPr>
              <a:t>Webpack</a:t>
            </a:r>
            <a:r>
              <a:rPr lang="en" altLang="zh-CN" dirty="0"/>
              <a:t>, </a:t>
            </a:r>
            <a:r>
              <a:rPr lang="en" altLang="zh-CN" dirty="0">
                <a:hlinkClick r:id="rId6"/>
              </a:rPr>
              <a:t>Babel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语言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7"/>
              </a:rPr>
              <a:t>ECMAScript 6</a:t>
            </a:r>
            <a:r>
              <a:rPr lang="en" altLang="zh-CN" dirty="0"/>
              <a:t>, </a:t>
            </a:r>
            <a:r>
              <a:rPr lang="en" altLang="zh-CN" dirty="0">
                <a:hlinkClick r:id="rId8"/>
              </a:rPr>
              <a:t>Less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相关库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9"/>
              </a:rPr>
              <a:t>React Router V4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样式支持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0"/>
              </a:rPr>
              <a:t>Ant Design</a:t>
            </a:r>
            <a:r>
              <a:rPr lang="en" altLang="zh-CN" dirty="0"/>
              <a:t>, </a:t>
            </a:r>
            <a:r>
              <a:rPr lang="en" altLang="zh-CN" dirty="0">
                <a:hlinkClick r:id="rId10"/>
              </a:rPr>
              <a:t>Ant Design Mobile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代码检查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1"/>
              </a:rPr>
              <a:t>ESLint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1BD957-40F6-814E-8BE4-782DB392C4D9}"/>
              </a:ext>
            </a:extLst>
          </p:cNvPr>
          <p:cNvSpPr txBox="1"/>
          <p:nvPr/>
        </p:nvSpPr>
        <p:spPr>
          <a:xfrm>
            <a:off x="906142" y="5482682"/>
            <a:ext cx="2542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前端</a:t>
            </a:r>
            <a:r>
              <a:rPr kumimoji="1" lang="en-US" altLang="zh-CN" dirty="0"/>
              <a:t>(</a:t>
            </a:r>
            <a:r>
              <a:rPr kumimoji="1" lang="zh-CN" altLang="en-US" dirty="0"/>
              <a:t>包括公众号手机前端和后台管理页面前端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89E1CA-F674-F44E-91D1-43FE0C25F6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0167" y="1460826"/>
            <a:ext cx="2641237" cy="8580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C8339F9-BBAA-6945-8D9C-3E0227BD3D32}"/>
              </a:ext>
            </a:extLst>
          </p:cNvPr>
          <p:cNvSpPr txBox="1"/>
          <p:nvPr/>
        </p:nvSpPr>
        <p:spPr>
          <a:xfrm>
            <a:off x="6358247" y="2406813"/>
            <a:ext cx="5110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总框架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3"/>
              </a:rPr>
              <a:t>Spring</a:t>
            </a:r>
            <a:r>
              <a:rPr lang="en" altLang="zh-CN" dirty="0"/>
              <a:t>, </a:t>
            </a:r>
            <a:r>
              <a:rPr lang="en" altLang="zh-CN" dirty="0">
                <a:hlinkClick r:id="rId14"/>
              </a:rPr>
              <a:t>SpringMVC</a:t>
            </a:r>
            <a:r>
              <a:rPr lang="en" altLang="zh-CN" dirty="0"/>
              <a:t>, </a:t>
            </a:r>
            <a:r>
              <a:rPr lang="en" altLang="zh-CN" dirty="0">
                <a:hlinkClick r:id="rId15"/>
              </a:rPr>
              <a:t>Mybatis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语言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6"/>
              </a:rPr>
              <a:t>Java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b="1" dirty="0"/>
              <a:t>Spring</a:t>
            </a:r>
            <a:r>
              <a:rPr lang="zh-CN" altLang="en-US" b="1" dirty="0"/>
              <a:t>社区很火的集成框架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7"/>
              </a:rPr>
              <a:t>Spring Boot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CFC9B04-0E3E-9B4E-995D-8735CCAC3F32}"/>
              </a:ext>
            </a:extLst>
          </p:cNvPr>
          <p:cNvSpPr txBox="1"/>
          <p:nvPr/>
        </p:nvSpPr>
        <p:spPr>
          <a:xfrm>
            <a:off x="7110998" y="3435531"/>
            <a:ext cx="254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后端</a:t>
            </a:r>
            <a:r>
              <a:rPr kumimoji="1" lang="en-US" altLang="zh-CN" dirty="0"/>
              <a:t>(</a:t>
            </a:r>
            <a:r>
              <a:rPr kumimoji="1" lang="zh-CN" altLang="en-US" dirty="0"/>
              <a:t>数据</a:t>
            </a:r>
            <a:r>
              <a:rPr kumimoji="1" lang="en-US" altLang="zh-CN" dirty="0"/>
              <a:t>, </a:t>
            </a:r>
            <a:r>
              <a:rPr kumimoji="1" lang="zh-CN" altLang="en-US" dirty="0"/>
              <a:t>逻辑处理等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63D530B-83A4-5E4B-9D60-C9ADE3553D75}"/>
              </a:ext>
            </a:extLst>
          </p:cNvPr>
          <p:cNvSpPr txBox="1"/>
          <p:nvPr/>
        </p:nvSpPr>
        <p:spPr>
          <a:xfrm>
            <a:off x="7472182" y="5621181"/>
            <a:ext cx="254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其余技术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5FC70F4-C449-5644-9D2F-53656868E918}"/>
              </a:ext>
            </a:extLst>
          </p:cNvPr>
          <p:cNvSpPr txBox="1"/>
          <p:nvPr/>
        </p:nvSpPr>
        <p:spPr>
          <a:xfrm>
            <a:off x="6480167" y="4559352"/>
            <a:ext cx="4249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数据库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3"/>
              </a:rPr>
              <a:t>Mysql</a:t>
            </a:r>
            <a:r>
              <a:rPr lang="en-US" altLang="zh-CN" dirty="0"/>
              <a:t>, </a:t>
            </a:r>
            <a:r>
              <a:rPr lang="en" altLang="zh-CN" dirty="0">
                <a:hlinkClick r:id="rId18"/>
              </a:rPr>
              <a:t>Redis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网络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9"/>
              </a:rPr>
              <a:t>Fetch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富文本编辑器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20"/>
              </a:rPr>
              <a:t>wangeditor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8246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55BF8DA3-003B-FD4E-B9FF-2A5CCFFCE4C7}"/>
              </a:ext>
            </a:extLst>
          </p:cNvPr>
          <p:cNvSpPr txBox="1"/>
          <p:nvPr/>
        </p:nvSpPr>
        <p:spPr>
          <a:xfrm>
            <a:off x="1666019" y="731346"/>
            <a:ext cx="252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/>
              <a:t>技术亮难点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D701D27-4BF0-C249-B160-96216E8F567B}"/>
              </a:ext>
            </a:extLst>
          </p:cNvPr>
          <p:cNvSpPr/>
          <p:nvPr/>
        </p:nvSpPr>
        <p:spPr>
          <a:xfrm>
            <a:off x="1010645" y="1936375"/>
            <a:ext cx="2959189" cy="3824022"/>
          </a:xfrm>
          <a:prstGeom prst="rect">
            <a:avLst/>
          </a:prstGeom>
          <a:solidFill>
            <a:srgbClr val="F19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AE82BF-4CD7-B149-A01D-D12A2A2D83F9}"/>
              </a:ext>
            </a:extLst>
          </p:cNvPr>
          <p:cNvSpPr txBox="1"/>
          <p:nvPr/>
        </p:nvSpPr>
        <p:spPr>
          <a:xfrm>
            <a:off x="1983016" y="2303849"/>
            <a:ext cx="10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React.js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5902607-FC48-9841-8F85-ABC67D63F418}"/>
              </a:ext>
            </a:extLst>
          </p:cNvPr>
          <p:cNvSpPr/>
          <p:nvPr/>
        </p:nvSpPr>
        <p:spPr>
          <a:xfrm>
            <a:off x="8421650" y="1936375"/>
            <a:ext cx="2959189" cy="38240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54607C8-E28C-584C-892E-EC9F3063962A}"/>
              </a:ext>
            </a:extLst>
          </p:cNvPr>
          <p:cNvSpPr/>
          <p:nvPr/>
        </p:nvSpPr>
        <p:spPr>
          <a:xfrm>
            <a:off x="4716147" y="1936375"/>
            <a:ext cx="2959189" cy="3824022"/>
          </a:xfrm>
          <a:prstGeom prst="rect">
            <a:avLst/>
          </a:prstGeom>
          <a:solidFill>
            <a:srgbClr val="13A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33FE923-FBCA-604E-8975-5AC1A0485A09}"/>
              </a:ext>
            </a:extLst>
          </p:cNvPr>
          <p:cNvSpPr txBox="1"/>
          <p:nvPr/>
        </p:nvSpPr>
        <p:spPr>
          <a:xfrm>
            <a:off x="5064664" y="227264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讨论区帖子回复精热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BD442F1-A419-F04B-B818-C7B97588C45E}"/>
              </a:ext>
            </a:extLst>
          </p:cNvPr>
          <p:cNvSpPr txBox="1"/>
          <p:nvPr/>
        </p:nvSpPr>
        <p:spPr>
          <a:xfrm>
            <a:off x="8885255" y="2277093"/>
            <a:ext cx="204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080692A-5962-C74B-9865-6456F0B7EDC3}"/>
              </a:ext>
            </a:extLst>
          </p:cNvPr>
          <p:cNvSpPr txBox="1"/>
          <p:nvPr/>
        </p:nvSpPr>
        <p:spPr>
          <a:xfrm>
            <a:off x="1046731" y="2924127"/>
            <a:ext cx="295465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使用目前业界最流行的三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大前端框架之一的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做到了前后端分离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的核心即万物皆组件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使得我可以编写许许多多的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组件去构建我的页面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让前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端页面变得干净，更重要的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是它支持热更新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让我能更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快的编写出我想要的页面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9CC3CF2-B6B0-5C43-9C3E-DE76C9A4884A}"/>
              </a:ext>
            </a:extLst>
          </p:cNvPr>
          <p:cNvSpPr txBox="1"/>
          <p:nvPr/>
        </p:nvSpPr>
        <p:spPr>
          <a:xfrm>
            <a:off x="4747699" y="2860290"/>
            <a:ext cx="29546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对于在讨论区的帖子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好的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帖子是更需要被阅读的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以设定帖子的回复数量达到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了某个我设定的阙值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该帖子设定为热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点赞数量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到了阙值就加精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那么展示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的时候就放在前面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同理对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回复也是如此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22E2178-CA6F-0140-BF66-143B3BCB1880}"/>
              </a:ext>
            </a:extLst>
          </p:cNvPr>
          <p:cNvSpPr txBox="1"/>
          <p:nvPr/>
        </p:nvSpPr>
        <p:spPr>
          <a:xfrm>
            <a:off x="8624956" y="3552787"/>
            <a:ext cx="275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数据库对登录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进行持久化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加快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用户登录过程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12136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370320" y="4975163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预期成果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33979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FOUR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69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0ABADA0-37AF-E04E-AEFB-D35B6746D4E2}"/>
              </a:ext>
            </a:extLst>
          </p:cNvPr>
          <p:cNvSpPr txBox="1"/>
          <p:nvPr/>
        </p:nvSpPr>
        <p:spPr>
          <a:xfrm>
            <a:off x="696685" y="1207815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最终做出一个功能完整</a:t>
            </a:r>
            <a:r>
              <a:rPr kumimoji="1" lang="en-US" altLang="zh-CN" dirty="0"/>
              <a:t>, </a:t>
            </a:r>
            <a:r>
              <a:rPr kumimoji="1" lang="zh-CN" altLang="en-US" dirty="0"/>
              <a:t>交互良好</a:t>
            </a:r>
            <a:r>
              <a:rPr kumimoji="1" lang="en-US" altLang="zh-CN" dirty="0"/>
              <a:t>, </a:t>
            </a:r>
            <a:r>
              <a:rPr kumimoji="1" lang="zh-CN" altLang="en-US" dirty="0"/>
              <a:t>可持续性维护等微信公众号</a:t>
            </a:r>
            <a:r>
              <a:rPr kumimoji="1" lang="en-US" altLang="zh-CN" dirty="0"/>
              <a:t>. </a:t>
            </a:r>
            <a:r>
              <a:rPr kumimoji="1" lang="zh-CN" altLang="en-US" dirty="0"/>
              <a:t>        </a:t>
            </a:r>
            <a:r>
              <a:rPr kumimoji="1" lang="en-US" altLang="zh-CN" dirty="0"/>
              <a:t>	</a:t>
            </a:r>
            <a:r>
              <a:rPr kumimoji="1" lang="zh-CN" altLang="en-US" dirty="0"/>
              <a:t>        下面是我已经完成的部分页面展示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053EF5-8B85-E646-86E0-993C05C21E69}"/>
              </a:ext>
            </a:extLst>
          </p:cNvPr>
          <p:cNvSpPr txBox="1"/>
          <p:nvPr/>
        </p:nvSpPr>
        <p:spPr>
          <a:xfrm>
            <a:off x="2917370" y="2013145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后台管理页面</a:t>
            </a:r>
            <a:r>
              <a:rPr kumimoji="1" lang="en-US" altLang="zh-CN" dirty="0"/>
              <a:t>(PC)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4CA229-C21F-E74F-A395-6CC307476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74" y="2437324"/>
            <a:ext cx="7743221" cy="414747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3B56EB6-37E6-4642-AD0D-39F675F23DB0}"/>
              </a:ext>
            </a:extLst>
          </p:cNvPr>
          <p:cNvSpPr txBox="1"/>
          <p:nvPr/>
        </p:nvSpPr>
        <p:spPr>
          <a:xfrm>
            <a:off x="8940572" y="1234386"/>
            <a:ext cx="231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前端交互页面</a:t>
            </a:r>
            <a:r>
              <a:rPr kumimoji="1" lang="en-US" altLang="zh-CN" dirty="0"/>
              <a:t>(Mobile)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795EBB-09FB-9245-994D-465F90026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132" y="1749364"/>
            <a:ext cx="2712736" cy="483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86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3B97A3F-3D45-4282-8289-15BE1E6C75FB}"/>
              </a:ext>
            </a:extLst>
          </p:cNvPr>
          <p:cNvGrpSpPr/>
          <p:nvPr/>
        </p:nvGrpSpPr>
        <p:grpSpPr>
          <a:xfrm>
            <a:off x="2206171" y="2321005"/>
            <a:ext cx="7779659" cy="2215991"/>
            <a:chOff x="2293256" y="2379061"/>
            <a:chExt cx="7779659" cy="221599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A8CFCBE-41FD-46BF-8F93-391DE23035CB}"/>
                </a:ext>
              </a:extLst>
            </p:cNvPr>
            <p:cNvSpPr/>
            <p:nvPr/>
          </p:nvSpPr>
          <p:spPr>
            <a:xfrm>
              <a:off x="2293256" y="2485572"/>
              <a:ext cx="3795025" cy="18868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E23118F-B369-4E83-AC30-6292EB490EAC}"/>
                </a:ext>
              </a:extLst>
            </p:cNvPr>
            <p:cNvSpPr/>
            <p:nvPr/>
          </p:nvSpPr>
          <p:spPr>
            <a:xfrm>
              <a:off x="6096001" y="2485572"/>
              <a:ext cx="3976914" cy="18868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3B77D12-C57F-4648-B72C-D5DC95EF7796}"/>
                </a:ext>
              </a:extLst>
            </p:cNvPr>
            <p:cNvSpPr txBox="1"/>
            <p:nvPr/>
          </p:nvSpPr>
          <p:spPr>
            <a:xfrm>
              <a:off x="2489083" y="2379061"/>
              <a:ext cx="7576113" cy="221599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38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THE </a:t>
              </a:r>
              <a:r>
                <a:rPr lang="en-US" altLang="zh-CN" sz="138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END</a:t>
              </a:r>
              <a:endParaRPr lang="zh-CN" altLang="en-US" sz="13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9B35744-B3B2-47BF-8173-C8653E67FA26}"/>
              </a:ext>
            </a:extLst>
          </p:cNvPr>
          <p:cNvGrpSpPr/>
          <p:nvPr/>
        </p:nvGrpSpPr>
        <p:grpSpPr>
          <a:xfrm>
            <a:off x="742519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96604C4-A944-429E-80CC-4AD17EA86B3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E008EF-2FF1-47F5-87C9-5CDE3E4336D7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E80055B-32EA-4AC5-AE9B-FB5A8DFE1413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3C3BCB2-20E5-43EE-956A-FE6209AFB3F1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429AD05-081A-415A-AA48-F1AD0854DF40}"/>
              </a:ext>
            </a:extLst>
          </p:cNvPr>
          <p:cNvCxnSpPr>
            <a:cxnSpLocks/>
          </p:cNvCxnSpPr>
          <p:nvPr/>
        </p:nvCxnSpPr>
        <p:spPr>
          <a:xfrm>
            <a:off x="10676420" y="6458432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8946F81-E20E-422F-9BC9-91A67E1902B3}"/>
              </a:ext>
            </a:extLst>
          </p:cNvPr>
          <p:cNvGrpSpPr/>
          <p:nvPr/>
        </p:nvGrpSpPr>
        <p:grpSpPr>
          <a:xfrm>
            <a:off x="11000065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0EE7F6E-8BD2-49EC-9D95-AF5CC01A6E8A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C8C69A6-DB86-4A25-9C25-1A99BD0AB775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1698D08-DD20-4256-892D-37C8C45706C6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2190933-6742-411D-95E1-0086ABD9530B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A69F769-9406-429F-A74D-1A308D58B9FE}"/>
              </a:ext>
            </a:extLst>
          </p:cNvPr>
          <p:cNvGrpSpPr/>
          <p:nvPr/>
        </p:nvGrpSpPr>
        <p:grpSpPr>
          <a:xfrm>
            <a:off x="742519" y="6002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F4AA62B-9E65-43B0-92EF-5E0A75DF8A1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89F2CEE-ECAD-42DA-8E2A-BAA856C3FD4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9262E0D-7FF8-4468-8678-72059755B2AE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0119BF-3C51-4D31-BF31-61FAD6C0F80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130F05A-8413-0949-9E93-19058DDF9189}"/>
              </a:ext>
            </a:extLst>
          </p:cNvPr>
          <p:cNvSpPr txBox="1"/>
          <p:nvPr/>
        </p:nvSpPr>
        <p:spPr>
          <a:xfrm>
            <a:off x="9985830" y="5912024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2020.01.10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4867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9B35744-B3B2-47BF-8173-C8653E67FA26}"/>
              </a:ext>
            </a:extLst>
          </p:cNvPr>
          <p:cNvGrpSpPr/>
          <p:nvPr/>
        </p:nvGrpSpPr>
        <p:grpSpPr>
          <a:xfrm>
            <a:off x="742519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96604C4-A944-429E-80CC-4AD17EA86B3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E008EF-2FF1-47F5-87C9-5CDE3E4336D7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E80055B-32EA-4AC5-AE9B-FB5A8DFE1413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3C3BCB2-20E5-43EE-956A-FE6209AFB3F1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429AD05-081A-415A-AA48-F1AD0854DF40}"/>
              </a:ext>
            </a:extLst>
          </p:cNvPr>
          <p:cNvCxnSpPr>
            <a:cxnSpLocks/>
          </p:cNvCxnSpPr>
          <p:nvPr/>
        </p:nvCxnSpPr>
        <p:spPr>
          <a:xfrm>
            <a:off x="10676420" y="6458432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8946F81-E20E-422F-9BC9-91A67E1902B3}"/>
              </a:ext>
            </a:extLst>
          </p:cNvPr>
          <p:cNvGrpSpPr/>
          <p:nvPr/>
        </p:nvGrpSpPr>
        <p:grpSpPr>
          <a:xfrm>
            <a:off x="11000065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0EE7F6E-8BD2-49EC-9D95-AF5CC01A6E8A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C8C69A6-DB86-4A25-9C25-1A99BD0AB775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1698D08-DD20-4256-892D-37C8C45706C6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2190933-6742-411D-95E1-0086ABD9530B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A69F769-9406-429F-A74D-1A308D58B9FE}"/>
              </a:ext>
            </a:extLst>
          </p:cNvPr>
          <p:cNvGrpSpPr/>
          <p:nvPr/>
        </p:nvGrpSpPr>
        <p:grpSpPr>
          <a:xfrm>
            <a:off x="742519" y="6002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F4AA62B-9E65-43B0-92EF-5E0A75DF8A1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89F2CEE-ECAD-42DA-8E2A-BAA856C3FD4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9262E0D-7FF8-4468-8678-72059755B2AE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0119BF-3C51-4D31-BF31-61FAD6C0F80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130F05A-8413-0949-9E93-19058DDF9189}"/>
              </a:ext>
            </a:extLst>
          </p:cNvPr>
          <p:cNvSpPr txBox="1"/>
          <p:nvPr/>
        </p:nvSpPr>
        <p:spPr>
          <a:xfrm>
            <a:off x="9985830" y="5912024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2020.01.10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725C714-F61D-1845-85D1-BE0AFAC38F31}"/>
              </a:ext>
            </a:extLst>
          </p:cNvPr>
          <p:cNvSpPr txBox="1"/>
          <p:nvPr/>
        </p:nvSpPr>
        <p:spPr>
          <a:xfrm>
            <a:off x="2311132" y="937240"/>
            <a:ext cx="7951216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13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THANKS!</a:t>
            </a:r>
            <a:endParaRPr lang="zh-CN" altLang="en-US" sz="13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7C7C95E-0F1F-664E-920D-DF984CFD594E}"/>
              </a:ext>
            </a:extLst>
          </p:cNvPr>
          <p:cNvSpPr txBox="1"/>
          <p:nvPr/>
        </p:nvSpPr>
        <p:spPr>
          <a:xfrm>
            <a:off x="4080046" y="3548942"/>
            <a:ext cx="4413388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13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Q&amp;A</a:t>
            </a:r>
            <a:endParaRPr lang="zh-CN" altLang="en-US" sz="13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843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BC57DA55-8E9C-465E-81C3-C322ECB10F3E}"/>
              </a:ext>
            </a:extLst>
          </p:cNvPr>
          <p:cNvSpPr txBox="1"/>
          <p:nvPr/>
        </p:nvSpPr>
        <p:spPr>
          <a:xfrm>
            <a:off x="10117505" y="5466951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×</a:t>
            </a:r>
            <a:endParaRPr lang="zh-CN" altLang="en-US" sz="48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610B3DE-8D53-45F8-8F1E-54186709B898}"/>
              </a:ext>
            </a:extLst>
          </p:cNvPr>
          <p:cNvGrpSpPr/>
          <p:nvPr/>
        </p:nvGrpSpPr>
        <p:grpSpPr>
          <a:xfrm>
            <a:off x="786048" y="739719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53AA2EC-3A5E-43B2-AA1C-F9BB1AC4666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A2D5DE6-AE85-4965-8F2E-C150DDBDBFBB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94183E6-D17F-4777-842B-6772808A8036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AC12A5C-C03C-4CAF-8499-3A3A17F48F67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3180B92D-0BB2-49C7-967D-F7610FA3BD14}"/>
              </a:ext>
            </a:extLst>
          </p:cNvPr>
          <p:cNvSpPr txBox="1"/>
          <p:nvPr/>
        </p:nvSpPr>
        <p:spPr>
          <a:xfrm>
            <a:off x="9363459" y="1382233"/>
            <a:ext cx="2308324" cy="40064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3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目录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CB33C1-F37D-4518-8935-E514099AD1FC}"/>
              </a:ext>
            </a:extLst>
          </p:cNvPr>
          <p:cNvGrpSpPr/>
          <p:nvPr/>
        </p:nvGrpSpPr>
        <p:grpSpPr>
          <a:xfrm>
            <a:off x="4133255" y="344447"/>
            <a:ext cx="4943931" cy="5067840"/>
            <a:chOff x="6571655" y="489589"/>
            <a:chExt cx="4943931" cy="5067840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94CC18D-B8F7-444E-BF13-0AD9AC8DA9B8}"/>
                </a:ext>
              </a:extLst>
            </p:cNvPr>
            <p:cNvSpPr txBox="1"/>
            <p:nvPr/>
          </p:nvSpPr>
          <p:spPr>
            <a:xfrm>
              <a:off x="6571655" y="489589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01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185F0AD-6DCA-4BF0-9C7B-AD21FF255C74}"/>
                </a:ext>
              </a:extLst>
            </p:cNvPr>
            <p:cNvSpPr/>
            <p:nvPr/>
          </p:nvSpPr>
          <p:spPr>
            <a:xfrm>
              <a:off x="6647367" y="1225903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5A5946D-F7E7-4098-B9EE-12544B12CCEC}"/>
                </a:ext>
              </a:extLst>
            </p:cNvPr>
            <p:cNvSpPr txBox="1"/>
            <p:nvPr/>
          </p:nvSpPr>
          <p:spPr>
            <a:xfrm>
              <a:off x="7036526" y="1139809"/>
              <a:ext cx="140936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ONE</a:t>
              </a:r>
              <a:endParaRPr lang="zh-CN" altLang="en-US" sz="48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BADCC66-6FDE-41A8-8FE4-66977C70D8FC}"/>
                </a:ext>
              </a:extLst>
            </p:cNvPr>
            <p:cNvSpPr txBox="1"/>
            <p:nvPr/>
          </p:nvSpPr>
          <p:spPr>
            <a:xfrm>
              <a:off x="9176484" y="489589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02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E40D4DA-CEFD-4A15-90E7-0E8C11326452}"/>
                </a:ext>
              </a:extLst>
            </p:cNvPr>
            <p:cNvSpPr/>
            <p:nvPr/>
          </p:nvSpPr>
          <p:spPr>
            <a:xfrm>
              <a:off x="9252196" y="1225903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CC186F3-ACB3-4807-9FC1-DF72787BB9F9}"/>
                </a:ext>
              </a:extLst>
            </p:cNvPr>
            <p:cNvSpPr txBox="1"/>
            <p:nvPr/>
          </p:nvSpPr>
          <p:spPr>
            <a:xfrm>
              <a:off x="9641355" y="1139809"/>
              <a:ext cx="15327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TWO</a:t>
              </a:r>
              <a:endParaRPr lang="zh-CN" altLang="en-US" sz="4800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95DCF16-0709-4D94-BD4A-D8A24CF0E575}"/>
                </a:ext>
              </a:extLst>
            </p:cNvPr>
            <p:cNvSpPr txBox="1"/>
            <p:nvPr/>
          </p:nvSpPr>
          <p:spPr>
            <a:xfrm>
              <a:off x="6571655" y="3333867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03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62A1EF4-A06E-418E-A243-6F8C163D84B3}"/>
                </a:ext>
              </a:extLst>
            </p:cNvPr>
            <p:cNvSpPr/>
            <p:nvPr/>
          </p:nvSpPr>
          <p:spPr>
            <a:xfrm>
              <a:off x="6670430" y="4070181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5270755-70FE-4952-9B87-C91D0C5F9A9B}"/>
                </a:ext>
              </a:extLst>
            </p:cNvPr>
            <p:cNvSpPr txBox="1"/>
            <p:nvPr/>
          </p:nvSpPr>
          <p:spPr>
            <a:xfrm>
              <a:off x="6789664" y="3984087"/>
              <a:ext cx="19030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THREE</a:t>
              </a:r>
              <a:endParaRPr lang="zh-CN" altLang="en-US" sz="4800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7E275F3-85E8-4D0B-9C9C-C620A2D4BC75}"/>
                </a:ext>
              </a:extLst>
            </p:cNvPr>
            <p:cNvSpPr txBox="1"/>
            <p:nvPr/>
          </p:nvSpPr>
          <p:spPr>
            <a:xfrm>
              <a:off x="9176484" y="3333867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04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4F07571-98BE-4CEC-B9FA-F804B876AB55}"/>
                </a:ext>
              </a:extLst>
            </p:cNvPr>
            <p:cNvSpPr/>
            <p:nvPr/>
          </p:nvSpPr>
          <p:spPr>
            <a:xfrm>
              <a:off x="9275259" y="4070181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C4F2493-FB63-4C1B-87E5-5B8AFF2773BD}"/>
                </a:ext>
              </a:extLst>
            </p:cNvPr>
            <p:cNvSpPr txBox="1"/>
            <p:nvPr/>
          </p:nvSpPr>
          <p:spPr>
            <a:xfrm>
              <a:off x="9491474" y="3984087"/>
              <a:ext cx="170912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FOUR</a:t>
              </a:r>
              <a:endParaRPr lang="zh-CN" altLang="en-US" sz="4800" dirty="0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BCF76F6-A106-4A23-B3F1-BB0484517106}"/>
                </a:ext>
              </a:extLst>
            </p:cNvPr>
            <p:cNvGrpSpPr/>
            <p:nvPr/>
          </p:nvGrpSpPr>
          <p:grpSpPr>
            <a:xfrm>
              <a:off x="7572704" y="2322076"/>
              <a:ext cx="337003" cy="359627"/>
              <a:chOff x="891563" y="0"/>
              <a:chExt cx="773061" cy="824959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BAF6A32-6E34-4FEE-A7D4-D10E3C9FDBA2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40CDEDB6-8A24-40B9-9D8E-F4D22C86A5E7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A6BFBB3C-956D-47F0-8370-4D51572E09BB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A9459D04-AD8B-4E89-8752-CE6A62879CFE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382B68EE-21B2-4157-9F97-5A8FF0AFF95E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CE5EA70B-440B-43D1-A37E-DF4E4ABF4C7A}"/>
                </a:ext>
              </a:extLst>
            </p:cNvPr>
            <p:cNvGrpSpPr/>
            <p:nvPr/>
          </p:nvGrpSpPr>
          <p:grpSpPr>
            <a:xfrm>
              <a:off x="10177533" y="2322076"/>
              <a:ext cx="337003" cy="359627"/>
              <a:chOff x="891563" y="0"/>
              <a:chExt cx="773061" cy="824959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87497146-D4FC-4359-81D7-21001E690EF8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16A1717A-604C-4932-B0F6-31A5E9658C22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DBE2ABDD-6DBD-42C8-90C3-8C6192705CEC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684035EC-473A-4ADA-9D21-A20431D1F5C3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2B006062-B390-4CEA-9450-0132D6390B9E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F9A9AFBD-1A67-4199-8F26-E9927103CA73}"/>
                </a:ext>
              </a:extLst>
            </p:cNvPr>
            <p:cNvSpPr/>
            <p:nvPr/>
          </p:nvSpPr>
          <p:spPr>
            <a:xfrm>
              <a:off x="6878071" y="2854579"/>
              <a:ext cx="1726268" cy="672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800" dirty="0"/>
                <a:t>研究背景</a:t>
              </a:r>
            </a:p>
          </p:txBody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6DF1E653-4A0A-4F1D-BD6E-7A986DDAEF5A}"/>
                </a:ext>
              </a:extLst>
            </p:cNvPr>
            <p:cNvGrpSpPr/>
            <p:nvPr/>
          </p:nvGrpSpPr>
          <p:grpSpPr>
            <a:xfrm>
              <a:off x="7572704" y="5197802"/>
              <a:ext cx="337003" cy="359627"/>
              <a:chOff x="891563" y="0"/>
              <a:chExt cx="773061" cy="824959"/>
            </a:xfrm>
          </p:grpSpPr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87764DF-2952-4229-9E8E-9277D13E6716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D440AA0E-358B-4874-AC18-3D32174D2AA6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1119B859-17E6-4E7C-B45C-0967DBA52161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049A88E2-16F9-4B5E-837B-52632DC67414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6035673E-C230-41DD-8F00-CFBACF1FD749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6D3C1B67-C831-41F4-A4B2-D2B8FF499502}"/>
                </a:ext>
              </a:extLst>
            </p:cNvPr>
            <p:cNvGrpSpPr/>
            <p:nvPr/>
          </p:nvGrpSpPr>
          <p:grpSpPr>
            <a:xfrm>
              <a:off x="10177533" y="5197802"/>
              <a:ext cx="337003" cy="359627"/>
              <a:chOff x="891563" y="0"/>
              <a:chExt cx="773061" cy="824959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0311E922-6C10-468D-BADA-A9A27763CE41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3B49D0B4-4D1D-435C-91C1-3659E4EF5EE2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6D6980B9-4DA4-4033-AB6D-278020FFC529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88C9D6AB-87E2-4494-B963-EF33BD92DDAA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427DE965-26D8-4098-B0C3-74B8CE25DBA5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16979033-F378-4260-9E5E-5A1825E0041D}"/>
              </a:ext>
            </a:extLst>
          </p:cNvPr>
          <p:cNvSpPr txBox="1"/>
          <p:nvPr/>
        </p:nvSpPr>
        <p:spPr>
          <a:xfrm>
            <a:off x="10117505" y="55104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×</a:t>
            </a:r>
            <a:endParaRPr lang="zh-CN" altLang="en-US" sz="48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DD7B2AC-EB7E-A842-9AFA-0B9DAF26A941}"/>
              </a:ext>
            </a:extLst>
          </p:cNvPr>
          <p:cNvSpPr/>
          <p:nvPr/>
        </p:nvSpPr>
        <p:spPr>
          <a:xfrm>
            <a:off x="7027185" y="2729854"/>
            <a:ext cx="1726268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相关内容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333F70A-2ACC-9B44-9B00-4C2B85112119}"/>
              </a:ext>
            </a:extLst>
          </p:cNvPr>
          <p:cNvSpPr/>
          <p:nvPr/>
        </p:nvSpPr>
        <p:spPr>
          <a:xfrm>
            <a:off x="4439671" y="5555730"/>
            <a:ext cx="1726268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技术选用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FFAAA52-F8C3-0F48-B34C-23395497C99F}"/>
              </a:ext>
            </a:extLst>
          </p:cNvPr>
          <p:cNvSpPr/>
          <p:nvPr/>
        </p:nvSpPr>
        <p:spPr>
          <a:xfrm>
            <a:off x="6999123" y="5590489"/>
            <a:ext cx="1726268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预期成果</a:t>
            </a:r>
          </a:p>
        </p:txBody>
      </p:sp>
    </p:spTree>
    <p:extLst>
      <p:ext uri="{BB962C8B-B14F-4D97-AF65-F5344CB8AC3E}">
        <p14:creationId xmlns:p14="http://schemas.microsoft.com/office/powerpoint/2010/main" val="55804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096000" y="4790185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6000" dirty="0"/>
              <a:t>研究背景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26452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ONE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350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25A0B27-4CB1-4A4D-B714-CF0D97A9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394" y="870775"/>
            <a:ext cx="4544232" cy="18954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A2F247-158F-DE40-A619-08440936B124}"/>
              </a:ext>
            </a:extLst>
          </p:cNvPr>
          <p:cNvSpPr txBox="1"/>
          <p:nvPr/>
        </p:nvSpPr>
        <p:spPr>
          <a:xfrm>
            <a:off x="10607778" y="1636446"/>
            <a:ext cx="137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0AD593-7F00-A04B-BCEF-E677A90F0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892" y="2967771"/>
            <a:ext cx="2513947" cy="376890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2969253-3E7D-3542-8BB6-C4F5FB7CEAE2}"/>
              </a:ext>
            </a:extLst>
          </p:cNvPr>
          <p:cNvSpPr txBox="1"/>
          <p:nvPr/>
        </p:nvSpPr>
        <p:spPr>
          <a:xfrm>
            <a:off x="7120434" y="3162569"/>
            <a:ext cx="137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</a:t>
            </a:r>
            <a:r>
              <a:rPr kumimoji="1" lang="en-US" altLang="zh-CN" dirty="0"/>
              <a:t>+</a:t>
            </a:r>
            <a:r>
              <a:rPr kumimoji="1" lang="zh-CN" altLang="en-US" dirty="0"/>
              <a:t>媒体？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FCA5B7-880F-1340-AD4E-BF3BBB8B8AE4}"/>
              </a:ext>
            </a:extLst>
          </p:cNvPr>
          <p:cNvSpPr txBox="1"/>
          <p:nvPr/>
        </p:nvSpPr>
        <p:spPr>
          <a:xfrm>
            <a:off x="1010644" y="1393066"/>
            <a:ext cx="4544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     随着网络技术的不断发展以及移动智能设备手机的普及，移动互联网已经是成不可阻挡之势在前进。同时作为目前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MAU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排名靠前的微信更是成为了我们社交，娱乐，获取信息等综合性一体的重要软件。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FEBB10-3125-B845-87B6-6E2932DD87E6}"/>
              </a:ext>
            </a:extLst>
          </p:cNvPr>
          <p:cNvSpPr txBox="1"/>
          <p:nvPr/>
        </p:nvSpPr>
        <p:spPr>
          <a:xfrm>
            <a:off x="1010644" y="3437923"/>
            <a:ext cx="44583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      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同时，作为计算机方面的学生，数据结构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语言特性是我们最基本需要掌握的技术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这些也是以后我们求职的重要手段，而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是一门竞赛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它考验着参赛者对数据结构的熟悉程度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代码力的强弱。随着各高校对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的重视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我校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人数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热度不断增长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曾经作为校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的一员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意识到了目前实验室在信息传递上的不足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再结合微信，有了做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CUIT-ACM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微信公众号的想法。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055025-511E-B34C-8283-C04EBE191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142" y="5674713"/>
            <a:ext cx="3271750" cy="10452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4DF4381-DD66-8F48-9637-65DEF60C2DC7}"/>
              </a:ext>
            </a:extLst>
          </p:cNvPr>
          <p:cNvSpPr txBox="1"/>
          <p:nvPr/>
        </p:nvSpPr>
        <p:spPr>
          <a:xfrm>
            <a:off x="6257892" y="5288506"/>
            <a:ext cx="182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某公司招聘要求</a:t>
            </a:r>
          </a:p>
        </p:txBody>
      </p:sp>
    </p:spTree>
    <p:extLst>
      <p:ext uri="{BB962C8B-B14F-4D97-AF65-F5344CB8AC3E}">
        <p14:creationId xmlns:p14="http://schemas.microsoft.com/office/powerpoint/2010/main" val="282324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7FCA5B7-880F-1340-AD4E-BF3BBB8B8AE4}"/>
              </a:ext>
            </a:extLst>
          </p:cNvPr>
          <p:cNvSpPr txBox="1"/>
          <p:nvPr/>
        </p:nvSpPr>
        <p:spPr>
          <a:xfrm>
            <a:off x="5077097" y="1428598"/>
            <a:ext cx="186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     课题意义</a:t>
            </a:r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5A94C06-7FD6-3A42-9DD7-CBB369413909}"/>
              </a:ext>
            </a:extLst>
          </p:cNvPr>
          <p:cNvSpPr/>
          <p:nvPr/>
        </p:nvSpPr>
        <p:spPr>
          <a:xfrm>
            <a:off x="2309275" y="2279470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高效传递信息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043B8A9F-7A93-DF4C-AC75-5F060C3BB17F}"/>
              </a:ext>
            </a:extLst>
          </p:cNvPr>
          <p:cNvSpPr/>
          <p:nvPr/>
        </p:nvSpPr>
        <p:spPr>
          <a:xfrm>
            <a:off x="4489271" y="2279470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爱好者社区</a:t>
            </a: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6348578D-DD2C-F143-A52A-FD739220A2B2}"/>
              </a:ext>
            </a:extLst>
          </p:cNvPr>
          <p:cNvCxnSpPr>
            <a:cxnSpLocks/>
          </p:cNvCxnSpPr>
          <p:nvPr/>
        </p:nvCxnSpPr>
        <p:spPr>
          <a:xfrm flipH="1">
            <a:off x="2901458" y="1797930"/>
            <a:ext cx="63050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EB397EB-C1B4-C34C-881F-0F0B216644AE}"/>
              </a:ext>
            </a:extLst>
          </p:cNvPr>
          <p:cNvCxnSpPr>
            <a:endCxn id="9" idx="0"/>
          </p:cNvCxnSpPr>
          <p:nvPr/>
        </p:nvCxnSpPr>
        <p:spPr>
          <a:xfrm>
            <a:off x="2901458" y="1786348"/>
            <a:ext cx="0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9CC4F772-464B-C941-9F52-4B71255C6F83}"/>
              </a:ext>
            </a:extLst>
          </p:cNvPr>
          <p:cNvCxnSpPr>
            <a:endCxn id="21" idx="0"/>
          </p:cNvCxnSpPr>
          <p:nvPr/>
        </p:nvCxnSpPr>
        <p:spPr>
          <a:xfrm>
            <a:off x="5077099" y="1786348"/>
            <a:ext cx="4355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55421AAF-3093-9345-92FB-4B27B17C01B5}"/>
              </a:ext>
            </a:extLst>
          </p:cNvPr>
          <p:cNvSpPr/>
          <p:nvPr/>
        </p:nvSpPr>
        <p:spPr>
          <a:xfrm>
            <a:off x="6561909" y="2279470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方便快捷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AD04C38-2F04-8A47-86B4-ED275FA1D9E4}"/>
              </a:ext>
            </a:extLst>
          </p:cNvPr>
          <p:cNvCxnSpPr>
            <a:endCxn id="37" idx="0"/>
          </p:cNvCxnSpPr>
          <p:nvPr/>
        </p:nvCxnSpPr>
        <p:spPr>
          <a:xfrm>
            <a:off x="7154091" y="1786348"/>
            <a:ext cx="1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9C2783F-472E-3D41-B593-DF1D30F5F929}"/>
              </a:ext>
            </a:extLst>
          </p:cNvPr>
          <p:cNvSpPr txBox="1"/>
          <p:nvPr/>
        </p:nvSpPr>
        <p:spPr>
          <a:xfrm>
            <a:off x="4455860" y="3744685"/>
            <a:ext cx="12424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设计讨论区</a:t>
            </a:r>
            <a:r>
              <a:rPr kumimoji="1" lang="en-US" altLang="zh-CN" dirty="0"/>
              <a:t>,</a:t>
            </a:r>
            <a:r>
              <a:rPr kumimoji="1" lang="zh-CN" altLang="en-US" dirty="0"/>
              <a:t>让萌新更快了解加入我们</a:t>
            </a:r>
            <a:r>
              <a:rPr kumimoji="1" lang="en-US" altLang="zh-CN" dirty="0"/>
              <a:t>, </a:t>
            </a:r>
            <a:r>
              <a:rPr kumimoji="1" lang="zh-CN" altLang="en-US" dirty="0"/>
              <a:t>让爱好者在一起讨论</a:t>
            </a:r>
            <a:r>
              <a:rPr kumimoji="1" lang="en-US" altLang="zh-CN" dirty="0"/>
              <a:t>, </a:t>
            </a:r>
            <a:r>
              <a:rPr kumimoji="1" lang="zh-CN" altLang="en-US" dirty="0"/>
              <a:t>分享问题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C2819B0-ED73-214F-93D8-0BB234A9BD96}"/>
              </a:ext>
            </a:extLst>
          </p:cNvPr>
          <p:cNvSpPr txBox="1"/>
          <p:nvPr/>
        </p:nvSpPr>
        <p:spPr>
          <a:xfrm>
            <a:off x="6532853" y="3744685"/>
            <a:ext cx="1242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打开微信即可获取</a:t>
            </a:r>
            <a:r>
              <a:rPr kumimoji="1" lang="en-US" altLang="zh-CN" dirty="0"/>
              <a:t>ACM</a:t>
            </a:r>
            <a:r>
              <a:rPr kumimoji="1" lang="zh-CN" altLang="en-US" dirty="0"/>
              <a:t>相关信息</a:t>
            </a:r>
            <a:r>
              <a:rPr kumimoji="1" lang="en-US" altLang="zh-CN" dirty="0"/>
              <a:t>, </a:t>
            </a:r>
            <a:r>
              <a:rPr kumimoji="1" lang="zh-CN" altLang="en-US" dirty="0"/>
              <a:t>不受空间限制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F152AF4-BC2E-BF40-B721-E3069AD24135}"/>
              </a:ext>
            </a:extLst>
          </p:cNvPr>
          <p:cNvSpPr txBox="1"/>
          <p:nvPr/>
        </p:nvSpPr>
        <p:spPr>
          <a:xfrm>
            <a:off x="2280219" y="3727269"/>
            <a:ext cx="1242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发布相关新闻</a:t>
            </a:r>
            <a:r>
              <a:rPr kumimoji="1" lang="en-US" altLang="zh-CN" dirty="0"/>
              <a:t>, </a:t>
            </a:r>
            <a:r>
              <a:rPr kumimoji="1" lang="zh-CN" altLang="en-US" dirty="0"/>
              <a:t>公告</a:t>
            </a:r>
            <a:r>
              <a:rPr kumimoji="1" lang="en-US" altLang="zh-CN" dirty="0"/>
              <a:t>, </a:t>
            </a:r>
            <a:r>
              <a:rPr kumimoji="1" lang="zh-CN" altLang="en-US" dirty="0"/>
              <a:t>让大家更快</a:t>
            </a:r>
            <a:r>
              <a:rPr kumimoji="1" lang="en-US" altLang="zh-CN" dirty="0"/>
              <a:t>, </a:t>
            </a:r>
            <a:r>
              <a:rPr kumimoji="1" lang="zh-CN" altLang="en-US" dirty="0"/>
              <a:t>更好的接收信息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9681A813-2E58-8740-A948-35B77EA32EC7}"/>
              </a:ext>
            </a:extLst>
          </p:cNvPr>
          <p:cNvSpPr/>
          <p:nvPr/>
        </p:nvSpPr>
        <p:spPr>
          <a:xfrm>
            <a:off x="8614279" y="2324489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辅助管理实验室</a:t>
            </a: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A3F7B369-843B-0E41-8810-DE25EDFB9C9B}"/>
              </a:ext>
            </a:extLst>
          </p:cNvPr>
          <p:cNvCxnSpPr/>
          <p:nvPr/>
        </p:nvCxnSpPr>
        <p:spPr>
          <a:xfrm>
            <a:off x="9206462" y="1814649"/>
            <a:ext cx="1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7941C4DE-EAF6-5A44-BEBF-D4DD9129BD4E}"/>
              </a:ext>
            </a:extLst>
          </p:cNvPr>
          <p:cNvSpPr txBox="1"/>
          <p:nvPr/>
        </p:nvSpPr>
        <p:spPr>
          <a:xfrm>
            <a:off x="8609846" y="3735977"/>
            <a:ext cx="12424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队员可实时获取相关值班信息</a:t>
            </a:r>
            <a:r>
              <a:rPr kumimoji="1" lang="en-US" altLang="zh-CN" dirty="0"/>
              <a:t>, </a:t>
            </a:r>
            <a:r>
              <a:rPr kumimoji="1" lang="zh-CN" altLang="en-US" dirty="0"/>
              <a:t>更高效迅速的解决相关咨询问题</a:t>
            </a:r>
            <a:r>
              <a:rPr kumimoji="1" lang="en-US" altLang="zh-CN" dirty="0"/>
              <a:t>, </a:t>
            </a:r>
            <a:r>
              <a:rPr kumimoji="1" lang="zh-CN" altLang="en-US" dirty="0"/>
              <a:t>更高效收集报名讲座比赛等信息</a:t>
            </a: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DEE5AA2E-6DCF-8A45-BA49-769BDF1B0D9B}"/>
              </a:ext>
            </a:extLst>
          </p:cNvPr>
          <p:cNvCxnSpPr>
            <a:stCxn id="9" idx="2"/>
            <a:endCxn id="39" idx="0"/>
          </p:cNvCxnSpPr>
          <p:nvPr/>
        </p:nvCxnSpPr>
        <p:spPr>
          <a:xfrm flipH="1">
            <a:off x="2901457" y="3307082"/>
            <a:ext cx="1" cy="4201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FFC2F248-0F30-B648-9912-FFE929AAD65E}"/>
              </a:ext>
            </a:extLst>
          </p:cNvPr>
          <p:cNvCxnSpPr/>
          <p:nvPr/>
        </p:nvCxnSpPr>
        <p:spPr>
          <a:xfrm flipH="1">
            <a:off x="5077098" y="3315790"/>
            <a:ext cx="1" cy="4201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25A03C6D-7ABA-4E48-8B68-A66A4A834E3D}"/>
              </a:ext>
            </a:extLst>
          </p:cNvPr>
          <p:cNvCxnSpPr>
            <a:cxnSpLocks/>
          </p:cNvCxnSpPr>
          <p:nvPr/>
        </p:nvCxnSpPr>
        <p:spPr>
          <a:xfrm flipH="1">
            <a:off x="7154090" y="3287487"/>
            <a:ext cx="2" cy="4038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744F7B2C-8289-1C48-87DF-1CD3D478983A}"/>
              </a:ext>
            </a:extLst>
          </p:cNvPr>
          <p:cNvCxnSpPr>
            <a:cxnSpLocks/>
          </p:cNvCxnSpPr>
          <p:nvPr/>
        </p:nvCxnSpPr>
        <p:spPr>
          <a:xfrm flipH="1">
            <a:off x="9208862" y="3337755"/>
            <a:ext cx="2" cy="4038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42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370320" y="4780997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设计内容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28488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TWO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362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575DF66-3E22-0145-B898-A91B5CDD159A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7FAF9E-2BF4-5246-BD76-DE6C2C635D20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BB30FB-5054-6243-8799-D93F50A32D4E}"/>
              </a:ext>
            </a:extLst>
          </p:cNvPr>
          <p:cNvSpPr txBox="1"/>
          <p:nvPr/>
        </p:nvSpPr>
        <p:spPr>
          <a:xfrm>
            <a:off x="4720046" y="731560"/>
            <a:ext cx="184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功能结构图如下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595ADB-BFC4-9845-80CA-B4CD4A5565BB}"/>
              </a:ext>
            </a:extLst>
          </p:cNvPr>
          <p:cNvSpPr txBox="1"/>
          <p:nvPr/>
        </p:nvSpPr>
        <p:spPr>
          <a:xfrm>
            <a:off x="9745554" y="6231138"/>
            <a:ext cx="2385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暂定</a:t>
            </a:r>
            <a:r>
              <a:rPr kumimoji="1" lang="en-US" altLang="zh-CN" sz="1400" dirty="0"/>
              <a:t>, </a:t>
            </a:r>
            <a:r>
              <a:rPr kumimoji="1" lang="zh-CN" altLang="en-US" sz="1400" dirty="0"/>
              <a:t>后续可能有更改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9A874C-E608-4747-A200-F25D74ACB2F6}"/>
              </a:ext>
            </a:extLst>
          </p:cNvPr>
          <p:cNvSpPr txBox="1"/>
          <p:nvPr/>
        </p:nvSpPr>
        <p:spPr>
          <a:xfrm>
            <a:off x="478971" y="6009079"/>
            <a:ext cx="5016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微信公众号有订阅号、服务号、企业号，在注册的时候看到这样的信息，只有订阅号可以个人申请，服务号和企业号要有企业资质才可以。这里所说的微信公众号开发指的是订阅号和服务号。</a:t>
            </a:r>
            <a:endParaRPr kumimoji="1" lang="zh-CN" altLang="en-US" sz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6D107C-8518-C84D-8AC3-67A309451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11" y="1269308"/>
            <a:ext cx="11835161" cy="39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3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370320" y="4880874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相关技术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40030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THREE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2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796976D-135B-FD4B-87B8-AB713E2FA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142" y="824959"/>
            <a:ext cx="7468504" cy="22000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B881CB2-9979-D440-85C3-608465CF0A93}"/>
              </a:ext>
            </a:extLst>
          </p:cNvPr>
          <p:cNvSpPr txBox="1"/>
          <p:nvPr/>
        </p:nvSpPr>
        <p:spPr>
          <a:xfrm>
            <a:off x="1298028" y="2147118"/>
            <a:ext cx="140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用户交互图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8D4D96-C20A-C040-990D-43564007ACDF}"/>
              </a:ext>
            </a:extLst>
          </p:cNvPr>
          <p:cNvSpPr txBox="1"/>
          <p:nvPr/>
        </p:nvSpPr>
        <p:spPr>
          <a:xfrm>
            <a:off x="1298027" y="4772752"/>
            <a:ext cx="161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技术思维导图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47E24C-8F19-DA4F-90F3-F3D3D4684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900" y="3041944"/>
            <a:ext cx="7289074" cy="381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70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712</Words>
  <Application>Microsoft Macintosh PowerPoint</Application>
  <PresentationFormat>宽屏</PresentationFormat>
  <Paragraphs>107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等线</vt:lpstr>
      <vt:lpstr>等线 Light</vt:lpstr>
      <vt:lpstr>思源黑体 CN Bold</vt:lpstr>
      <vt:lpstr>思源黑体 CN ExtraLight</vt:lpstr>
      <vt:lpstr>思源黑体 CN Heavy</vt:lpstr>
      <vt:lpstr>思源黑体 CN Medium</vt:lpstr>
      <vt:lpstr>微软雅黑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88</cp:revision>
  <dcterms:created xsi:type="dcterms:W3CDTF">2020-01-04T04:54:14Z</dcterms:created>
  <dcterms:modified xsi:type="dcterms:W3CDTF">2020-01-05T07:03:06Z</dcterms:modified>
</cp:coreProperties>
</file>